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70" r:id="rId4"/>
    <p:sldId id="263" r:id="rId5"/>
    <p:sldId id="258" r:id="rId6"/>
    <p:sldId id="260" r:id="rId7"/>
    <p:sldId id="264" r:id="rId8"/>
    <p:sldId id="259" r:id="rId9"/>
    <p:sldId id="261" r:id="rId10"/>
    <p:sldId id="265" r:id="rId11"/>
    <p:sldId id="267" r:id="rId12"/>
    <p:sldId id="268" r:id="rId13"/>
    <p:sldId id="271" r:id="rId14"/>
    <p:sldId id="269" r:id="rId15"/>
    <p:sldId id="272" r:id="rId16"/>
    <p:sldId id="26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C1E9"/>
    <a:srgbClr val="E1A9CD"/>
    <a:srgbClr val="F4F694"/>
    <a:srgbClr val="E4F199"/>
    <a:srgbClr val="90E8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871" autoAdjust="0"/>
  </p:normalViewPr>
  <p:slideViewPr>
    <p:cSldViewPr>
      <p:cViewPr varScale="1">
        <p:scale>
          <a:sx n="75" d="100"/>
          <a:sy n="75" d="100"/>
        </p:scale>
        <p:origin x="-182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AE81CB-4110-4F75-968F-D36300DCC6C7}" type="datetimeFigureOut">
              <a:rPr lang="en-US" smtClean="0"/>
              <a:t>9/18/2012</a:t>
            </a:fld>
            <a:endParaRPr lang="en-US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3FBC02-3433-4F9F-82BF-6E108ED2CC5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837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pack.nl/uploads/8/0/0/1/8001167/tpack-nl_the_game.pdf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FBC02-3433-4F9F-82BF-6E108ED2CC5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1350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FBC02-3433-4F9F-82BF-6E108ED2CC5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1350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FBC02-3433-4F9F-82BF-6E108ED2CC5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1350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FBC02-3433-4F9F-82BF-6E108ED2CC5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1350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FBC02-3433-4F9F-82BF-6E108ED2CC5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1350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FBC02-3433-4F9F-82BF-6E108ED2CC5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1350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hlinkClick r:id="rId3"/>
              </a:rPr>
              <a:t>http://www.tpack.nl/uploads/8/0/0/1/8001167/tpack-nl_the_game.pdf</a:t>
            </a:r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FBC02-3433-4F9F-82BF-6E108ED2CC5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3704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5AD36-036E-4F5B-9F05-867EE89D890E}" type="datetimeFigureOut">
              <a:rPr lang="en-US" smtClean="0"/>
              <a:t>9/18/2012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1304E-8815-4694-855E-E6F01B79A80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733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5AD36-036E-4F5B-9F05-867EE89D890E}" type="datetimeFigureOut">
              <a:rPr lang="en-US" smtClean="0"/>
              <a:t>9/18/2012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1304E-8815-4694-855E-E6F01B79A80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203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5AD36-036E-4F5B-9F05-867EE89D890E}" type="datetimeFigureOut">
              <a:rPr lang="en-US" smtClean="0"/>
              <a:t>9/18/2012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1304E-8815-4694-855E-E6F01B79A80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941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5AD36-036E-4F5B-9F05-867EE89D890E}" type="datetimeFigureOut">
              <a:rPr lang="en-US" smtClean="0"/>
              <a:t>9/18/2012</a:t>
            </a:fld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1304E-8815-4694-855E-E6F01B79A80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149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5AD36-036E-4F5B-9F05-867EE89D890E}" type="datetimeFigureOut">
              <a:rPr lang="en-US" smtClean="0"/>
              <a:t>9/18/2012</a:t>
            </a:fld>
            <a:endParaRPr lang="en-US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1304E-8815-4694-855E-E6F01B79A80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967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5AD36-036E-4F5B-9F05-867EE89D890E}" type="datetimeFigureOut">
              <a:rPr lang="en-US" smtClean="0"/>
              <a:t>9/18/2012</a:t>
            </a:fld>
            <a:endParaRPr lang="en-US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1304E-8815-4694-855E-E6F01B79A80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584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5AD36-036E-4F5B-9F05-867EE89D890E}" type="datetimeFigureOut">
              <a:rPr lang="en-US" smtClean="0"/>
              <a:t>9/18/2012</a:t>
            </a:fld>
            <a:endParaRPr lang="en-US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1304E-8815-4694-855E-E6F01B79A80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014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5AD36-036E-4F5B-9F05-867EE89D890E}" type="datetimeFigureOut">
              <a:rPr lang="en-US" smtClean="0"/>
              <a:t>9/18/2012</a:t>
            </a:fld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1304E-8815-4694-855E-E6F01B79A80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60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5AD36-036E-4F5B-9F05-867EE89D890E}" type="datetimeFigureOut">
              <a:rPr lang="en-US" smtClean="0"/>
              <a:t>9/18/2012</a:t>
            </a:fld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1304E-8815-4694-855E-E6F01B79A80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681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5AD36-036E-4F5B-9F05-867EE89D890E}" type="datetimeFigureOut">
              <a:rPr lang="en-US" smtClean="0"/>
              <a:t>9/18/2012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1304E-8815-4694-855E-E6F01B79A80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677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5AD36-036E-4F5B-9F05-867EE89D890E}" type="datetimeFigureOut">
              <a:rPr lang="en-US" smtClean="0"/>
              <a:t>9/18/2012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1304E-8815-4694-855E-E6F01B79A80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042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F5AD36-036E-4F5B-9F05-867EE89D890E}" type="datetimeFigureOut">
              <a:rPr lang="en-US" smtClean="0"/>
              <a:t>9/18/2012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61304E-8815-4694-855E-E6F01B79A80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882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://www.youtube.com/watch?v=2Hwu-85H6aA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hyperlink" Target="http://www.youtube.com/watch?v=I2sD3K3daq8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punya.educ.msu.edu/2008/01/12/mishra-koehler-2006/" TargetMode="Externa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punya.educ.msu.edu/2008/01/12/mishra-koehler-2006/" TargetMode="Externa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hyperlink" Target="http://marktplaatsmbo.nl/bronnen/details/24,3442/tpack-het-werkvormenspel" TargetMode="External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te-learning.nl/blog/?p=5738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2bejammed.org/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://2bejammed.org/tag/tpack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hyperlink" Target="http://2bejammed.org/2011/12/09/1712" TargetMode="Externa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marktplaatsmbo.nl/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://mbo.kennisnet.nl/category/tpack-2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hyperlink" Target="http://www.impress.nl/klanten/kennisnet/images/downloadartikel/hoekuntuictintegrereninhetonderwijs.pdf" TargetMode="External"/><Relationship Id="rId10" Type="http://schemas.openxmlformats.org/officeDocument/2006/relationships/hyperlink" Target="http://www.bestellen.kennisnet.nl/" TargetMode="External"/><Relationship Id="rId4" Type="http://schemas.openxmlformats.org/officeDocument/2006/relationships/image" Target="../media/image2.png"/><Relationship Id="rId9" Type="http://schemas.openxmlformats.org/officeDocument/2006/relationships/hyperlink" Target="http://www.tpack.nl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hyperlink" Target="http://dingen.zuyd.nl/tpack/" TargetMode="Externa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hyperlink" Target="http://nl.gravatar.com/schmitzmjwm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://www.marktplaatsmbo.nl/bronnen/details/24,3604/aan-de-slag-met-ict-in-uw-onderwijs" TargetMode="External"/><Relationship Id="rId12" Type="http://schemas.openxmlformats.org/officeDocument/2006/relationships/hyperlink" Target="http://nl.gravatar.com/judithvanhooijdonk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slideshare.net/wrubens/werken-met-tpack" TargetMode="External"/><Relationship Id="rId11" Type="http://schemas.openxmlformats.org/officeDocument/2006/relationships/hyperlink" Target="http://nl.gravatar.com/jack5107" TargetMode="External"/><Relationship Id="rId5" Type="http://schemas.openxmlformats.org/officeDocument/2006/relationships/hyperlink" Target="http://www.slideshare.net/pfisser/2011-0421-fisser-tpack-kennisnet-vlootschouw" TargetMode="External"/><Relationship Id="rId10" Type="http://schemas.openxmlformats.org/officeDocument/2006/relationships/hyperlink" Target="http://en.gravatar.com/vaessenharry" TargetMode="External"/><Relationship Id="rId4" Type="http://schemas.openxmlformats.org/officeDocument/2006/relationships/image" Target="../media/image2.png"/><Relationship Id="rId9" Type="http://schemas.openxmlformats.org/officeDocument/2006/relationships/hyperlink" Target="http://creativecommons.org/licenses/by-sa/3.0/nl/" TargetMode="External"/><Relationship Id="rId14" Type="http://schemas.openxmlformats.org/officeDocument/2006/relationships/hyperlink" Target="http://nl.gravatar.com/rienk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475656" y="822028"/>
            <a:ext cx="6412358" cy="1470025"/>
          </a:xfrm>
        </p:spPr>
        <p:txBody>
          <a:bodyPr>
            <a:noAutofit/>
          </a:bodyPr>
          <a:lstStyle/>
          <a:p>
            <a:r>
              <a:rPr lang="nl-NL" sz="7200" b="1" dirty="0" smtClean="0">
                <a:solidFill>
                  <a:schemeClr val="bg1">
                    <a:lumMod val="50000"/>
                  </a:schemeClr>
                </a:solidFill>
              </a:rPr>
              <a:t>TPACK</a:t>
            </a:r>
            <a:r>
              <a:rPr lang="nl-NL" sz="1600" b="1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nl-NL" sz="1600" b="1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Technological Pedagogical Content Knowledge</a:t>
            </a:r>
            <a:endParaRPr lang="en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374" y="575682"/>
            <a:ext cx="5761037" cy="255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374" y="5905839"/>
            <a:ext cx="5761037" cy="255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6864" y="5707402"/>
            <a:ext cx="622300" cy="652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>
            <a:hlinkClick r:id="rId4"/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23"/>
          <a:stretch/>
        </p:blipFill>
        <p:spPr bwMode="auto">
          <a:xfrm>
            <a:off x="3011272" y="2481601"/>
            <a:ext cx="3409487" cy="2419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kstvak 5"/>
          <p:cNvSpPr txBox="1"/>
          <p:nvPr/>
        </p:nvSpPr>
        <p:spPr>
          <a:xfrm>
            <a:off x="3275856" y="5584291"/>
            <a:ext cx="28803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hlinkClick r:id="rId4"/>
              </a:rPr>
              <a:t>http://www.youtube.com/watch?v=2Hwu-85H6aA</a:t>
            </a:r>
            <a:endParaRPr lang="en-US" sz="1000" dirty="0"/>
          </a:p>
        </p:txBody>
      </p:sp>
      <p:sp>
        <p:nvSpPr>
          <p:cNvPr id="7" name="Tekstvak 6"/>
          <p:cNvSpPr txBox="1"/>
          <p:nvPr/>
        </p:nvSpPr>
        <p:spPr>
          <a:xfrm>
            <a:off x="1443420" y="4876405"/>
            <a:ext cx="65451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b="1" dirty="0" smtClean="0">
                <a:solidFill>
                  <a:schemeClr val="accent2"/>
                </a:solidFill>
              </a:rPr>
              <a:t>meet the super </a:t>
            </a:r>
            <a:r>
              <a:rPr lang="nl-NL" sz="4000" b="1" dirty="0" err="1" smtClean="0">
                <a:solidFill>
                  <a:schemeClr val="accent2"/>
                </a:solidFill>
              </a:rPr>
              <a:t>duper</a:t>
            </a:r>
            <a:r>
              <a:rPr lang="nl-NL" sz="4000" b="1" dirty="0" smtClean="0">
                <a:solidFill>
                  <a:schemeClr val="accent2"/>
                </a:solidFill>
              </a:rPr>
              <a:t> teacher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872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374" y="575682"/>
            <a:ext cx="5761037" cy="255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374" y="5905839"/>
            <a:ext cx="5761037" cy="255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6864" y="5707402"/>
            <a:ext cx="622300" cy="652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3938563" y="1032808"/>
            <a:ext cx="47516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b="1" dirty="0" smtClean="0">
                <a:solidFill>
                  <a:schemeClr val="bg1">
                    <a:lumMod val="50000"/>
                  </a:schemeClr>
                </a:solidFill>
              </a:rPr>
              <a:t>21st </a:t>
            </a:r>
            <a:r>
              <a:rPr lang="nl-NL" sz="4000" b="1" dirty="0" err="1" smtClean="0">
                <a:solidFill>
                  <a:schemeClr val="bg1">
                    <a:lumMod val="50000"/>
                  </a:schemeClr>
                </a:solidFill>
              </a:rPr>
              <a:t>century</a:t>
            </a:r>
            <a:r>
              <a:rPr lang="nl-NL" sz="40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NL" sz="4000" b="1" dirty="0" err="1" smtClean="0">
                <a:solidFill>
                  <a:schemeClr val="bg1">
                    <a:lumMod val="50000"/>
                  </a:schemeClr>
                </a:solidFill>
              </a:rPr>
              <a:t>teachers</a:t>
            </a:r>
            <a:endParaRPr lang="en-US" sz="4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098" name="Picture 2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026" y="1962215"/>
            <a:ext cx="577215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hthoek 1"/>
          <p:cNvSpPr/>
          <p:nvPr/>
        </p:nvSpPr>
        <p:spPr>
          <a:xfrm>
            <a:off x="2134922" y="5515096"/>
            <a:ext cx="54762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www.youtube.com/watch?v=I2sD3K3daq8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602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374" y="575682"/>
            <a:ext cx="5761037" cy="255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374" y="5905839"/>
            <a:ext cx="5761037" cy="255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6864" y="5707402"/>
            <a:ext cx="622300" cy="652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58950"/>
            <a:ext cx="3305175" cy="334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5724128" y="1051064"/>
            <a:ext cx="30003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b="1" dirty="0" smtClean="0">
                <a:solidFill>
                  <a:schemeClr val="bg1">
                    <a:lumMod val="50000"/>
                  </a:schemeClr>
                </a:solidFill>
              </a:rPr>
              <a:t>TPACK model</a:t>
            </a:r>
            <a:endParaRPr lang="en-US" sz="4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4165616" y="2060848"/>
            <a:ext cx="455888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nl-NL" sz="2000" dirty="0" smtClean="0">
                <a:solidFill>
                  <a:schemeClr val="bg1">
                    <a:lumMod val="50000"/>
                  </a:schemeClr>
                </a:solidFill>
              </a:rPr>
              <a:t>Een nieuwe, geïntegreerde manier om tegen ICT in het onderwijs aan te kijken</a:t>
            </a:r>
          </a:p>
          <a:p>
            <a:pPr marL="342900" indent="-342900">
              <a:buFont typeface="Wingdings" pitchFamily="2" charset="2"/>
              <a:buChar char="§"/>
            </a:pPr>
            <a:endParaRPr lang="nl-NL" sz="20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nl-NL" sz="2000" dirty="0" smtClean="0">
                <a:solidFill>
                  <a:schemeClr val="bg1">
                    <a:lumMod val="50000"/>
                  </a:schemeClr>
                </a:solidFill>
              </a:rPr>
              <a:t>De docent kan kennis en vaardigheden op een aantrekkelijke en begrijpelijke manier presenteren aan studenten </a:t>
            </a:r>
            <a:r>
              <a:rPr lang="nl-NL" sz="2000" dirty="0" err="1" smtClean="0">
                <a:solidFill>
                  <a:schemeClr val="bg1">
                    <a:lumMod val="50000"/>
                  </a:schemeClr>
                </a:solidFill>
              </a:rPr>
              <a:t>mbv</a:t>
            </a:r>
            <a:r>
              <a:rPr lang="nl-NL" sz="2000" dirty="0" smtClean="0">
                <a:solidFill>
                  <a:schemeClr val="bg1">
                    <a:lumMod val="50000"/>
                  </a:schemeClr>
                </a:solidFill>
              </a:rPr>
              <a:t> ICT</a:t>
            </a:r>
          </a:p>
          <a:p>
            <a:pPr marL="342900" indent="-342900">
              <a:buFont typeface="Wingdings" pitchFamily="2" charset="2"/>
              <a:buChar char="§"/>
            </a:pPr>
            <a:endParaRPr lang="nl-NL" sz="20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nl-NL" sz="2000" dirty="0" smtClean="0">
                <a:solidFill>
                  <a:schemeClr val="bg1">
                    <a:lumMod val="50000"/>
                  </a:schemeClr>
                </a:solidFill>
              </a:rPr>
              <a:t>Helpt bij het maken van keuzes over hoe ICT ingezet kan worden om het leren te ondersteunen </a:t>
            </a: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435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374" y="575682"/>
            <a:ext cx="5761037" cy="255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374" y="5905839"/>
            <a:ext cx="5761037" cy="255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6864" y="5707402"/>
            <a:ext cx="622300" cy="652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hthoek 1"/>
          <p:cNvSpPr/>
          <p:nvPr/>
        </p:nvSpPr>
        <p:spPr>
          <a:xfrm>
            <a:off x="971600" y="2060848"/>
            <a:ext cx="691641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nl-NL" sz="2400" dirty="0" smtClean="0">
                <a:solidFill>
                  <a:schemeClr val="bg1">
                    <a:lumMod val="50000"/>
                  </a:schemeClr>
                </a:solidFill>
              </a:rPr>
              <a:t>afzonderlijk </a:t>
            </a:r>
            <a:r>
              <a:rPr lang="nl-NL" sz="2400" dirty="0">
                <a:solidFill>
                  <a:schemeClr val="bg1">
                    <a:lumMod val="50000"/>
                  </a:schemeClr>
                </a:solidFill>
              </a:rPr>
              <a:t>kennis van </a:t>
            </a:r>
            <a:r>
              <a:rPr lang="nl-NL" sz="2400" dirty="0" err="1">
                <a:solidFill>
                  <a:schemeClr val="bg1">
                    <a:lumMod val="50000"/>
                  </a:schemeClr>
                </a:solidFill>
              </a:rPr>
              <a:t>vakinhoud</a:t>
            </a:r>
            <a:r>
              <a:rPr lang="nl-NL" sz="2400" dirty="0">
                <a:solidFill>
                  <a:schemeClr val="bg1">
                    <a:lumMod val="50000"/>
                  </a:schemeClr>
                </a:solidFill>
              </a:rPr>
              <a:t>, didactiek en </a:t>
            </a:r>
            <a:r>
              <a:rPr lang="nl-NL" sz="2400" dirty="0" smtClean="0">
                <a:solidFill>
                  <a:schemeClr val="bg1">
                    <a:lumMod val="50000"/>
                  </a:schemeClr>
                </a:solidFill>
              </a:rPr>
              <a:t>ICT </a:t>
            </a:r>
            <a:r>
              <a:rPr lang="nl-NL" sz="2400" dirty="0">
                <a:solidFill>
                  <a:schemeClr val="bg1">
                    <a:lumMod val="50000"/>
                  </a:schemeClr>
                </a:solidFill>
              </a:rPr>
              <a:t>is niet </a:t>
            </a:r>
            <a:r>
              <a:rPr lang="nl-NL" sz="2400" dirty="0" smtClean="0">
                <a:solidFill>
                  <a:schemeClr val="bg1">
                    <a:lumMod val="50000"/>
                  </a:schemeClr>
                </a:solidFill>
              </a:rPr>
              <a:t>voldoende</a:t>
            </a:r>
          </a:p>
          <a:p>
            <a:pPr marL="342900" indent="-342900">
              <a:buFont typeface="Wingdings" pitchFamily="2" charset="2"/>
              <a:buChar char="§"/>
            </a:pPr>
            <a:endParaRPr lang="nl-NL" sz="2400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nl-NL" sz="2400" dirty="0" smtClean="0">
                <a:solidFill>
                  <a:schemeClr val="bg1">
                    <a:lumMod val="50000"/>
                  </a:schemeClr>
                </a:solidFill>
              </a:rPr>
              <a:t>docent </a:t>
            </a:r>
            <a:r>
              <a:rPr lang="nl-NL" sz="2400" dirty="0">
                <a:solidFill>
                  <a:schemeClr val="bg1">
                    <a:lumMod val="50000"/>
                  </a:schemeClr>
                </a:solidFill>
              </a:rPr>
              <a:t>leert begrijpen hoe deze drie kennisdomeinen met elkaar </a:t>
            </a:r>
            <a:r>
              <a:rPr lang="nl-NL" sz="2400" dirty="0" smtClean="0">
                <a:solidFill>
                  <a:schemeClr val="bg1">
                    <a:lumMod val="50000"/>
                  </a:schemeClr>
                </a:solidFill>
              </a:rPr>
              <a:t>samenhangen</a:t>
            </a:r>
          </a:p>
          <a:p>
            <a:pPr marL="342900" indent="-342900">
              <a:buFont typeface="Wingdings" pitchFamily="2" charset="2"/>
              <a:buChar char="§"/>
            </a:pPr>
            <a:endParaRPr lang="nl-NL" sz="2400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nl-NL" sz="2400" dirty="0" smtClean="0">
                <a:solidFill>
                  <a:schemeClr val="bg1">
                    <a:lumMod val="50000"/>
                  </a:schemeClr>
                </a:solidFill>
              </a:rPr>
              <a:t>succesvol </a:t>
            </a:r>
            <a:r>
              <a:rPr lang="nl-NL" sz="2400" dirty="0">
                <a:solidFill>
                  <a:schemeClr val="bg1">
                    <a:lumMod val="50000"/>
                  </a:schemeClr>
                </a:solidFill>
              </a:rPr>
              <a:t>lesgeven met behulp van </a:t>
            </a:r>
            <a:r>
              <a:rPr lang="nl-NL" sz="2400" dirty="0" smtClean="0">
                <a:solidFill>
                  <a:schemeClr val="bg1">
                    <a:lumMod val="50000"/>
                  </a:schemeClr>
                </a:solidFill>
              </a:rPr>
              <a:t>ICT betekent </a:t>
            </a:r>
            <a:r>
              <a:rPr lang="nl-NL" sz="2400" dirty="0">
                <a:solidFill>
                  <a:schemeClr val="bg1">
                    <a:lumMod val="50000"/>
                  </a:schemeClr>
                </a:solidFill>
              </a:rPr>
              <a:t>dat de docent een balans zoekt tussen de (kennis)domeinen van het </a:t>
            </a:r>
            <a:r>
              <a:rPr lang="nl-NL" sz="2400" dirty="0" smtClean="0">
                <a:solidFill>
                  <a:schemeClr val="bg1">
                    <a:lumMod val="50000"/>
                  </a:schemeClr>
                </a:solidFill>
              </a:rPr>
              <a:t>TPACK-model</a:t>
            </a:r>
            <a:endParaRPr lang="nl-NL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Tekstvak 2"/>
          <p:cNvSpPr txBox="1"/>
          <p:nvPr/>
        </p:nvSpPr>
        <p:spPr>
          <a:xfrm>
            <a:off x="5292080" y="1124744"/>
            <a:ext cx="35648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b="1" dirty="0" smtClean="0">
                <a:solidFill>
                  <a:schemeClr val="bg1">
                    <a:lumMod val="50000"/>
                  </a:schemeClr>
                </a:solidFill>
              </a:rPr>
              <a:t>Uitgangspunten</a:t>
            </a:r>
            <a:endParaRPr lang="en-US" sz="40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243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374" y="575682"/>
            <a:ext cx="5761037" cy="255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374" y="5905839"/>
            <a:ext cx="5761037" cy="255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6864" y="5707402"/>
            <a:ext cx="622300" cy="652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5311" y="1916832"/>
            <a:ext cx="3309937" cy="3341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kstvak 1"/>
          <p:cNvSpPr txBox="1"/>
          <p:nvPr/>
        </p:nvSpPr>
        <p:spPr>
          <a:xfrm>
            <a:off x="1259632" y="980728"/>
            <a:ext cx="79629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b="1" dirty="0" smtClean="0">
                <a:solidFill>
                  <a:schemeClr val="bg1">
                    <a:lumMod val="50000"/>
                  </a:schemeClr>
                </a:solidFill>
              </a:rPr>
              <a:t>TPACK model door Koehler &amp; </a:t>
            </a:r>
            <a:r>
              <a:rPr lang="nl-NL" sz="4000" b="1" dirty="0" err="1">
                <a:solidFill>
                  <a:schemeClr val="bg1">
                    <a:lumMod val="50000"/>
                  </a:schemeClr>
                </a:solidFill>
              </a:rPr>
              <a:t>M</a:t>
            </a:r>
            <a:r>
              <a:rPr lang="nl-NL" sz="4000" b="1" dirty="0" err="1" smtClean="0">
                <a:solidFill>
                  <a:schemeClr val="bg1">
                    <a:lumMod val="50000"/>
                  </a:schemeClr>
                </a:solidFill>
              </a:rPr>
              <a:t>ishra</a:t>
            </a:r>
            <a:endParaRPr lang="en-US" sz="4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Rechthoek 2"/>
          <p:cNvSpPr/>
          <p:nvPr/>
        </p:nvSpPr>
        <p:spPr>
          <a:xfrm>
            <a:off x="5674742" y="4437111"/>
            <a:ext cx="2524422" cy="1063837"/>
          </a:xfrm>
          <a:prstGeom prst="rect">
            <a:avLst/>
          </a:prstGeom>
          <a:solidFill>
            <a:srgbClr val="90E8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400" b="1" dirty="0" smtClean="0">
                <a:solidFill>
                  <a:schemeClr val="bg1">
                    <a:lumMod val="50000"/>
                  </a:schemeClr>
                </a:solidFill>
              </a:rPr>
              <a:t>Content </a:t>
            </a:r>
            <a:r>
              <a:rPr lang="nl-NL" sz="1400" b="1" dirty="0" err="1" smtClean="0">
                <a:solidFill>
                  <a:schemeClr val="bg1">
                    <a:lumMod val="50000"/>
                  </a:schemeClr>
                </a:solidFill>
              </a:rPr>
              <a:t>knowledge</a:t>
            </a:r>
            <a:r>
              <a:rPr lang="nl-NL" sz="1400" b="1" dirty="0" smtClean="0">
                <a:solidFill>
                  <a:schemeClr val="bg1">
                    <a:lumMod val="50000"/>
                  </a:schemeClr>
                </a:solidFill>
              </a:rPr>
              <a:t> (CK)</a:t>
            </a:r>
            <a:r>
              <a:rPr lang="nl-NL" sz="1400" dirty="0" smtClean="0"/>
              <a:t> </a:t>
            </a:r>
          </a:p>
          <a:p>
            <a:r>
              <a:rPr lang="nl-NL" sz="1400" dirty="0" smtClean="0">
                <a:solidFill>
                  <a:schemeClr val="bg1">
                    <a:lumMod val="50000"/>
                  </a:schemeClr>
                </a:solidFill>
              </a:rPr>
              <a:t>Kennis over hoe de </a:t>
            </a:r>
            <a:r>
              <a:rPr lang="nl-NL" sz="1400" dirty="0" err="1" smtClean="0">
                <a:solidFill>
                  <a:schemeClr val="bg1">
                    <a:lumMod val="50000"/>
                  </a:schemeClr>
                </a:solidFill>
              </a:rPr>
              <a:t>vakinhoud</a:t>
            </a:r>
            <a:r>
              <a:rPr lang="nl-NL" sz="1400" dirty="0" smtClean="0">
                <a:solidFill>
                  <a:schemeClr val="bg1">
                    <a:lumMod val="50000"/>
                  </a:schemeClr>
                </a:solidFill>
              </a:rPr>
              <a:t> verandert ten gevolge van ICT</a:t>
            </a:r>
            <a:endParaRPr lang="nl-NL" sz="1400" b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Rechthoek 3"/>
          <p:cNvSpPr/>
          <p:nvPr/>
        </p:nvSpPr>
        <p:spPr>
          <a:xfrm>
            <a:off x="971600" y="4149080"/>
            <a:ext cx="2520280" cy="1368152"/>
          </a:xfrm>
          <a:prstGeom prst="rect">
            <a:avLst/>
          </a:prstGeom>
          <a:solidFill>
            <a:srgbClr val="F4F69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Pedagogical </a:t>
            </a:r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</a:rPr>
              <a:t>knowledge (PK)</a:t>
            </a:r>
            <a:endParaRPr lang="en-US" sz="1400" b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nl-NL" sz="1400" dirty="0" smtClean="0">
                <a:solidFill>
                  <a:schemeClr val="bg1">
                    <a:lumMod val="50000"/>
                  </a:schemeClr>
                </a:solidFill>
              </a:rPr>
              <a:t>Vakdidactiek, de kennis die de docent nodig heeft om het vak vorm te geven en aan te passen met het oog op instructie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hthoek 4"/>
          <p:cNvSpPr/>
          <p:nvPr/>
        </p:nvSpPr>
        <p:spPr>
          <a:xfrm>
            <a:off x="5580112" y="1772816"/>
            <a:ext cx="2448272" cy="1080120"/>
          </a:xfrm>
          <a:prstGeom prst="rect">
            <a:avLst/>
          </a:prstGeom>
          <a:solidFill>
            <a:srgbClr val="E6C1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400" b="1" dirty="0" err="1" smtClean="0">
                <a:solidFill>
                  <a:schemeClr val="bg1">
                    <a:lumMod val="50000"/>
                  </a:schemeClr>
                </a:solidFill>
              </a:rPr>
              <a:t>Technological</a:t>
            </a:r>
            <a:r>
              <a:rPr lang="nl-NL" sz="1400" b="1" dirty="0" smtClean="0">
                <a:solidFill>
                  <a:schemeClr val="bg1">
                    <a:lumMod val="50000"/>
                  </a:schemeClr>
                </a:solidFill>
              </a:rPr>
              <a:t> Knowledge (TK)</a:t>
            </a:r>
            <a:endParaRPr lang="nl-NL" sz="1400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nl-NL" sz="1400" dirty="0" smtClean="0">
                <a:solidFill>
                  <a:schemeClr val="bg1">
                    <a:lumMod val="50000"/>
                  </a:schemeClr>
                </a:solidFill>
              </a:rPr>
              <a:t>Kennis over hoe de didactiek verandert ten gevolge van ICT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3045072" y="5611484"/>
            <a:ext cx="34900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hlinkClick r:id="rId5"/>
              </a:rPr>
              <a:t>http://punya.educ.msu.edu/2008/01/12/mishra-koehler-2006/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636521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374" y="575682"/>
            <a:ext cx="5761037" cy="255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374" y="6052795"/>
            <a:ext cx="5761037" cy="255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6864" y="5707402"/>
            <a:ext cx="622300" cy="652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607" y="1788484"/>
            <a:ext cx="3309937" cy="334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hthoek 1"/>
          <p:cNvSpPr/>
          <p:nvPr/>
        </p:nvSpPr>
        <p:spPr>
          <a:xfrm>
            <a:off x="1739616" y="4810552"/>
            <a:ext cx="3869515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200" b="1" dirty="0" err="1">
                <a:solidFill>
                  <a:schemeClr val="bg1">
                    <a:lumMod val="50000"/>
                  </a:schemeClr>
                </a:solidFill>
              </a:rPr>
              <a:t>Pedagogical</a:t>
            </a:r>
            <a:r>
              <a:rPr lang="nl-NL" sz="1200" b="1" dirty="0">
                <a:solidFill>
                  <a:schemeClr val="bg1">
                    <a:lumMod val="50000"/>
                  </a:schemeClr>
                </a:solidFill>
              </a:rPr>
              <a:t> Content Knowledge: </a:t>
            </a:r>
            <a:endParaRPr lang="nl-NL" sz="12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nl-NL" sz="1200" dirty="0" smtClean="0">
                <a:solidFill>
                  <a:schemeClr val="bg1">
                    <a:lumMod val="50000"/>
                  </a:schemeClr>
                </a:solidFill>
              </a:rPr>
              <a:t>Vakdidactiek</a:t>
            </a:r>
            <a:r>
              <a:rPr lang="nl-NL" sz="1200" dirty="0">
                <a:solidFill>
                  <a:schemeClr val="bg1">
                    <a:lumMod val="50000"/>
                  </a:schemeClr>
                </a:solidFill>
              </a:rPr>
              <a:t>, de kennis die de </a:t>
            </a:r>
            <a:r>
              <a:rPr lang="nl-NL" sz="1200" dirty="0" smtClean="0">
                <a:solidFill>
                  <a:schemeClr val="bg1">
                    <a:lumMod val="50000"/>
                  </a:schemeClr>
                </a:solidFill>
              </a:rPr>
              <a:t>docent </a:t>
            </a:r>
            <a:r>
              <a:rPr lang="nl-NL" sz="1200" dirty="0">
                <a:solidFill>
                  <a:schemeClr val="bg1">
                    <a:lumMod val="50000"/>
                  </a:schemeClr>
                </a:solidFill>
              </a:rPr>
              <a:t>heeft om het vak vorm te geven en aan te passen met het oog </a:t>
            </a:r>
            <a:r>
              <a:rPr lang="nl-NL" sz="1200" dirty="0" smtClean="0">
                <a:solidFill>
                  <a:schemeClr val="bg1">
                    <a:lumMod val="50000"/>
                  </a:schemeClr>
                </a:solidFill>
              </a:rPr>
              <a:t>op </a:t>
            </a:r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</a:rPr>
              <a:t>instructie</a:t>
            </a: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Rechthoek 6"/>
          <p:cNvSpPr/>
          <p:nvPr/>
        </p:nvSpPr>
        <p:spPr>
          <a:xfrm>
            <a:off x="107504" y="2952326"/>
            <a:ext cx="3672408" cy="9531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200" b="1" dirty="0" err="1" smtClean="0">
                <a:solidFill>
                  <a:schemeClr val="bg1">
                    <a:lumMod val="50000"/>
                  </a:schemeClr>
                </a:solidFill>
              </a:rPr>
              <a:t>Technological</a:t>
            </a:r>
            <a:r>
              <a:rPr lang="nl-NL" sz="12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NL" sz="1200" b="1" dirty="0" err="1" smtClean="0">
                <a:solidFill>
                  <a:schemeClr val="bg1">
                    <a:lumMod val="50000"/>
                  </a:schemeClr>
                </a:solidFill>
              </a:rPr>
              <a:t>Pedagogical</a:t>
            </a:r>
            <a:r>
              <a:rPr lang="nl-NL" sz="1200" b="1" dirty="0" smtClean="0">
                <a:solidFill>
                  <a:schemeClr val="bg1">
                    <a:lumMod val="50000"/>
                  </a:schemeClr>
                </a:solidFill>
              </a:rPr>
              <a:t> Knowledge:</a:t>
            </a:r>
          </a:p>
          <a:p>
            <a:r>
              <a:rPr lang="nl-NL" sz="1200" dirty="0" smtClean="0">
                <a:solidFill>
                  <a:schemeClr val="bg1">
                    <a:lumMod val="50000"/>
                  </a:schemeClr>
                </a:solidFill>
              </a:rPr>
              <a:t>Kennis over relatie tussen technologie en didactiek en</a:t>
            </a:r>
          </a:p>
          <a:p>
            <a:r>
              <a:rPr lang="nl-NL" sz="1200" dirty="0" smtClean="0">
                <a:solidFill>
                  <a:schemeClr val="bg1">
                    <a:lumMod val="50000"/>
                  </a:schemeClr>
                </a:solidFill>
              </a:rPr>
              <a:t>hoe didactiek kan veranderen ten gevolge van </a:t>
            </a:r>
            <a:r>
              <a:rPr lang="nl-NL" sz="1200" dirty="0" err="1" smtClean="0">
                <a:solidFill>
                  <a:schemeClr val="bg1">
                    <a:lumMod val="50000"/>
                  </a:schemeClr>
                </a:solidFill>
              </a:rPr>
              <a:t>ict</a:t>
            </a:r>
            <a:endParaRPr lang="nl-NL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echthoek 7"/>
          <p:cNvSpPr/>
          <p:nvPr/>
        </p:nvSpPr>
        <p:spPr>
          <a:xfrm>
            <a:off x="5868144" y="2263965"/>
            <a:ext cx="3168352" cy="12024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200" b="1" dirty="0" err="1" smtClean="0">
                <a:solidFill>
                  <a:schemeClr val="bg1">
                    <a:lumMod val="50000"/>
                  </a:schemeClr>
                </a:solidFill>
              </a:rPr>
              <a:t>Technological</a:t>
            </a:r>
            <a:r>
              <a:rPr lang="nl-NL" sz="1200" b="1" dirty="0" smtClean="0">
                <a:solidFill>
                  <a:schemeClr val="bg1">
                    <a:lumMod val="50000"/>
                  </a:schemeClr>
                </a:solidFill>
              </a:rPr>
              <a:t> Content Knowledge:</a:t>
            </a:r>
          </a:p>
          <a:p>
            <a:r>
              <a:rPr lang="nl-NL" sz="1200" dirty="0" smtClean="0">
                <a:solidFill>
                  <a:schemeClr val="bg1">
                    <a:lumMod val="50000"/>
                  </a:schemeClr>
                </a:solidFill>
              </a:rPr>
              <a:t>Kennis over relatie tussen technologie en </a:t>
            </a:r>
            <a:r>
              <a:rPr lang="nl-NL" sz="1200" dirty="0" err="1" smtClean="0">
                <a:solidFill>
                  <a:schemeClr val="bg1">
                    <a:lumMod val="50000"/>
                  </a:schemeClr>
                </a:solidFill>
              </a:rPr>
              <a:t>vakinhoud</a:t>
            </a:r>
            <a:r>
              <a:rPr lang="nl-NL" sz="1200" dirty="0" smtClean="0">
                <a:solidFill>
                  <a:schemeClr val="bg1">
                    <a:lumMod val="50000"/>
                  </a:schemeClr>
                </a:solidFill>
              </a:rPr>
              <a:t> en hoe </a:t>
            </a:r>
            <a:r>
              <a:rPr lang="nl-NL" sz="1200" dirty="0" err="1" smtClean="0">
                <a:solidFill>
                  <a:schemeClr val="bg1">
                    <a:lumMod val="50000"/>
                  </a:schemeClr>
                </a:solidFill>
              </a:rPr>
              <a:t>vakinhoud</a:t>
            </a:r>
            <a:r>
              <a:rPr lang="nl-NL" sz="1200" dirty="0" smtClean="0">
                <a:solidFill>
                  <a:schemeClr val="bg1">
                    <a:lumMod val="50000"/>
                  </a:schemeClr>
                </a:solidFill>
              </a:rPr>
              <a:t> op nieuwe</a:t>
            </a:r>
          </a:p>
          <a:p>
            <a:r>
              <a:rPr lang="nl-NL" sz="1200" dirty="0" smtClean="0">
                <a:solidFill>
                  <a:schemeClr val="bg1">
                    <a:lumMod val="50000"/>
                  </a:schemeClr>
                </a:solidFill>
              </a:rPr>
              <a:t>manieren gepresenteerd </a:t>
            </a:r>
            <a:r>
              <a:rPr lang="nl-NL" sz="1200" dirty="0" err="1" smtClean="0">
                <a:solidFill>
                  <a:schemeClr val="bg1">
                    <a:lumMod val="50000"/>
                  </a:schemeClr>
                </a:solidFill>
              </a:rPr>
              <a:t>kanworden</a:t>
            </a: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0" name="Rechte verbindingslijn met pijl 9"/>
          <p:cNvCxnSpPr/>
          <p:nvPr/>
        </p:nvCxnSpPr>
        <p:spPr>
          <a:xfrm flipH="1" flipV="1">
            <a:off x="3059832" y="3282904"/>
            <a:ext cx="1296144" cy="162018"/>
          </a:xfrm>
          <a:prstGeom prst="straightConnector1">
            <a:avLst/>
          </a:prstGeom>
          <a:ln w="57150">
            <a:solidFill>
              <a:schemeClr val="accent2">
                <a:lumMod val="75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chte verbindingslijn met pijl 14"/>
          <p:cNvCxnSpPr/>
          <p:nvPr/>
        </p:nvCxnSpPr>
        <p:spPr>
          <a:xfrm flipV="1">
            <a:off x="4836348" y="3282904"/>
            <a:ext cx="1363196" cy="183545"/>
          </a:xfrm>
          <a:prstGeom prst="straightConnector1">
            <a:avLst/>
          </a:prstGeom>
          <a:ln w="57150">
            <a:solidFill>
              <a:schemeClr val="accent4">
                <a:lumMod val="75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echte verbindingslijn met pijl 19"/>
          <p:cNvCxnSpPr/>
          <p:nvPr/>
        </p:nvCxnSpPr>
        <p:spPr>
          <a:xfrm>
            <a:off x="4579561" y="3933056"/>
            <a:ext cx="0" cy="1302638"/>
          </a:xfrm>
          <a:prstGeom prst="straightConnector1">
            <a:avLst/>
          </a:prstGeom>
          <a:ln w="57150">
            <a:solidFill>
              <a:schemeClr val="accent3">
                <a:lumMod val="50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831270"/>
            <a:ext cx="8315325" cy="107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hthoek 2"/>
          <p:cNvSpPr/>
          <p:nvPr/>
        </p:nvSpPr>
        <p:spPr>
          <a:xfrm>
            <a:off x="2258575" y="5754722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000" dirty="0">
                <a:hlinkClick r:id="rId6"/>
              </a:rPr>
              <a:t>http://punya.educ.msu.edu/2008/01/12/mishra-koehler-2006</a:t>
            </a:r>
            <a:r>
              <a:rPr lang="en-US" sz="1000" dirty="0" smtClean="0">
                <a:hlinkClick r:id="rId6"/>
              </a:rPr>
              <a:t>/</a:t>
            </a:r>
            <a:r>
              <a:rPr lang="en-US" sz="1000" dirty="0" smtClean="0"/>
              <a:t> 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58780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374" y="575682"/>
            <a:ext cx="5761037" cy="255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374" y="5905839"/>
            <a:ext cx="5761037" cy="255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6864" y="5707402"/>
            <a:ext cx="622300" cy="652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hthoek 1"/>
          <p:cNvSpPr/>
          <p:nvPr/>
        </p:nvSpPr>
        <p:spPr>
          <a:xfrm>
            <a:off x="1018916" y="2492896"/>
            <a:ext cx="741682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nl-NL" sz="2400" dirty="0" smtClean="0">
                <a:solidFill>
                  <a:schemeClr val="bg1">
                    <a:lumMod val="50000"/>
                  </a:schemeClr>
                </a:solidFill>
              </a:rPr>
              <a:t>Wat zijn de leerdoelen?</a:t>
            </a:r>
          </a:p>
          <a:p>
            <a:pPr marL="342900" indent="-342900">
              <a:buFont typeface="+mj-lt"/>
              <a:buAutoNum type="arabicPeriod"/>
            </a:pPr>
            <a:r>
              <a:rPr lang="nl-NL" sz="2400" dirty="0" smtClean="0">
                <a:solidFill>
                  <a:schemeClr val="bg1">
                    <a:lumMod val="50000"/>
                  </a:schemeClr>
                </a:solidFill>
              </a:rPr>
              <a:t>Welke praktische didactische keuzes maak je?</a:t>
            </a:r>
          </a:p>
          <a:p>
            <a:pPr marL="342900" indent="-342900">
              <a:buFont typeface="+mj-lt"/>
              <a:buAutoNum type="arabicPeriod"/>
            </a:pPr>
            <a:r>
              <a:rPr lang="nl-NL" sz="2400" dirty="0" smtClean="0">
                <a:solidFill>
                  <a:schemeClr val="bg1">
                    <a:lumMod val="50000"/>
                  </a:schemeClr>
                </a:solidFill>
              </a:rPr>
              <a:t>Welke typen samenhangende leeractiviteiten kies je?</a:t>
            </a:r>
          </a:p>
          <a:p>
            <a:pPr marL="342900" indent="-342900">
              <a:buFont typeface="+mj-lt"/>
              <a:buAutoNum type="arabicPeriod"/>
            </a:pPr>
            <a:r>
              <a:rPr lang="nl-NL" sz="2400" dirty="0" smtClean="0">
                <a:solidFill>
                  <a:schemeClr val="bg1">
                    <a:lumMod val="50000"/>
                  </a:schemeClr>
                </a:solidFill>
              </a:rPr>
              <a:t>Welke gereedschappen en bronnen kies je? Waarom?</a:t>
            </a:r>
          </a:p>
          <a:p>
            <a:pPr marL="342900" indent="-342900">
              <a:buFont typeface="+mj-lt"/>
              <a:buAutoNum type="arabicPeriod"/>
            </a:pPr>
            <a:r>
              <a:rPr lang="nl-NL" sz="2400" dirty="0" smtClean="0">
                <a:solidFill>
                  <a:schemeClr val="bg1">
                    <a:lumMod val="50000"/>
                  </a:schemeClr>
                </a:solidFill>
              </a:rPr>
              <a:t>(Hoe beoordeel je dat?)</a:t>
            </a:r>
          </a:p>
        </p:txBody>
      </p:sp>
      <p:sp>
        <p:nvSpPr>
          <p:cNvPr id="3" name="Tekstvak 2"/>
          <p:cNvSpPr txBox="1"/>
          <p:nvPr/>
        </p:nvSpPr>
        <p:spPr>
          <a:xfrm>
            <a:off x="4211960" y="1124744"/>
            <a:ext cx="42511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bg1">
                    <a:lumMod val="50000"/>
                  </a:schemeClr>
                </a:solidFill>
              </a:rPr>
              <a:t>TPACK in 5 </a:t>
            </a:r>
            <a:r>
              <a:rPr lang="en-US" sz="4000" b="1" dirty="0" err="1" smtClean="0">
                <a:solidFill>
                  <a:schemeClr val="bg1">
                    <a:lumMod val="50000"/>
                  </a:schemeClr>
                </a:solidFill>
              </a:rPr>
              <a:t>stappen</a:t>
            </a:r>
            <a:endParaRPr lang="en-US" sz="4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634252"/>
            <a:ext cx="4956175" cy="107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4971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374" y="575682"/>
            <a:ext cx="5761037" cy="255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374" y="5905839"/>
            <a:ext cx="5761037" cy="255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6864" y="5707402"/>
            <a:ext cx="622300" cy="652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kstvak 1"/>
          <p:cNvSpPr txBox="1"/>
          <p:nvPr/>
        </p:nvSpPr>
        <p:spPr>
          <a:xfrm>
            <a:off x="5076056" y="908720"/>
            <a:ext cx="3816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 smtClean="0">
                <a:solidFill>
                  <a:schemeClr val="bg1">
                    <a:lumMod val="50000"/>
                  </a:schemeClr>
                </a:solidFill>
              </a:rPr>
              <a:t>TPACK, the game</a:t>
            </a:r>
            <a:endParaRPr lang="en-US" sz="4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56792"/>
            <a:ext cx="2798639" cy="1680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636912"/>
            <a:ext cx="2868529" cy="1741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 descr="C:\Users\gebruiker.0CD-NB304\Dropbox\KaartenTPACK\achterkant Kaarten\KaartenAchterkant Geel kl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67090">
            <a:off x="2863520" y="3949762"/>
            <a:ext cx="1052190" cy="1594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gebruiker.0CD-NB304\Dropbox\KaartenTPACK\achterkant Kaarten\KaartenAchterkant Groen kl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4991" y="3846821"/>
            <a:ext cx="1037510" cy="1571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gebruiker.0CD-NB304\Dropbox\KaartenTPACK\achterkant Kaarten\KaartenAchterkant Roze kl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583">
            <a:off x="4327436" y="3874932"/>
            <a:ext cx="1064435" cy="1612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gebruiker.0CD-NB304\Dropbox\KaartenTPACK\achterkant Kaarten\KaartenAchterkantBlauw kl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22478">
            <a:off x="5018317" y="3913604"/>
            <a:ext cx="1079114" cy="1634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703449"/>
            <a:ext cx="4524928" cy="1941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kstvak 2"/>
          <p:cNvSpPr txBox="1"/>
          <p:nvPr/>
        </p:nvSpPr>
        <p:spPr>
          <a:xfrm>
            <a:off x="217462" y="1262664"/>
            <a:ext cx="44523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hlinkClick r:id="rId11"/>
              </a:rPr>
              <a:t>http://marktplaatsmbo.nl/bronnen/details/24,3442/tpack-het-werkvormenspel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132224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374" y="575682"/>
            <a:ext cx="5761037" cy="255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374" y="5905839"/>
            <a:ext cx="5761037" cy="255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6864" y="5707402"/>
            <a:ext cx="622300" cy="652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kstvak 1"/>
          <p:cNvSpPr txBox="1"/>
          <p:nvPr/>
        </p:nvSpPr>
        <p:spPr>
          <a:xfrm>
            <a:off x="6683029" y="987175"/>
            <a:ext cx="17876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b="1" dirty="0" smtClean="0">
                <a:solidFill>
                  <a:schemeClr val="bg1">
                    <a:lumMod val="50000"/>
                  </a:schemeClr>
                </a:solidFill>
              </a:rPr>
              <a:t>Spelen!</a:t>
            </a:r>
            <a:endParaRPr lang="en-US" sz="4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Rechthoek 3"/>
          <p:cNvSpPr/>
          <p:nvPr/>
        </p:nvSpPr>
        <p:spPr>
          <a:xfrm>
            <a:off x="971600" y="2413338"/>
            <a:ext cx="552636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nl-NL" sz="2400" u="sng" dirty="0">
                <a:solidFill>
                  <a:schemeClr val="bg1">
                    <a:lumMod val="50000"/>
                  </a:schemeClr>
                </a:solidFill>
              </a:rPr>
              <a:t>Opdracht 1</a:t>
            </a:r>
          </a:p>
          <a:p>
            <a:r>
              <a:rPr lang="nl-NL" sz="2400" dirty="0" smtClean="0">
                <a:solidFill>
                  <a:schemeClr val="bg1">
                    <a:lumMod val="50000"/>
                  </a:schemeClr>
                </a:solidFill>
              </a:rPr>
              <a:t>Content: </a:t>
            </a:r>
            <a:r>
              <a:rPr lang="nl-NL" sz="2400" b="1" dirty="0" smtClean="0">
                <a:solidFill>
                  <a:schemeClr val="bg1">
                    <a:lumMod val="50000"/>
                  </a:schemeClr>
                </a:solidFill>
              </a:rPr>
              <a:t>Kaartje kiezen</a:t>
            </a:r>
            <a:endParaRPr lang="nl-NL" sz="2400" b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nl-NL" sz="2400" dirty="0" smtClean="0">
                <a:solidFill>
                  <a:schemeClr val="bg1">
                    <a:lumMod val="50000"/>
                  </a:schemeClr>
                </a:solidFill>
              </a:rPr>
              <a:t>Didactische werkvorm: </a:t>
            </a:r>
            <a:r>
              <a:rPr lang="nl-NL" sz="2400" b="1" dirty="0">
                <a:solidFill>
                  <a:schemeClr val="bg1">
                    <a:lumMod val="50000"/>
                  </a:schemeClr>
                </a:solidFill>
              </a:rPr>
              <a:t>Kaartje trekken</a:t>
            </a:r>
          </a:p>
          <a:p>
            <a:r>
              <a:rPr lang="nl-NL" sz="2400" dirty="0" smtClean="0">
                <a:solidFill>
                  <a:schemeClr val="bg1">
                    <a:lumMod val="50000"/>
                  </a:schemeClr>
                </a:solidFill>
              </a:rPr>
              <a:t>ICT werkvorm: </a:t>
            </a:r>
            <a:r>
              <a:rPr lang="nl-NL" sz="2400" b="1" dirty="0" smtClean="0">
                <a:solidFill>
                  <a:schemeClr val="bg1">
                    <a:lumMod val="50000"/>
                  </a:schemeClr>
                </a:solidFill>
              </a:rPr>
              <a:t>Kaartje trekken</a:t>
            </a:r>
            <a:endParaRPr lang="nl-NL" sz="2400" b="1" dirty="0">
              <a:solidFill>
                <a:schemeClr val="bg1">
                  <a:lumMod val="50000"/>
                </a:schemeClr>
              </a:solidFill>
            </a:endParaRPr>
          </a:p>
          <a:p>
            <a:endParaRPr lang="nl-NL" sz="2400" b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nl-NL" sz="2400" dirty="0">
                <a:solidFill>
                  <a:schemeClr val="bg1">
                    <a:lumMod val="50000"/>
                  </a:schemeClr>
                </a:solidFill>
              </a:rPr>
              <a:t>In </a:t>
            </a:r>
            <a:r>
              <a:rPr lang="nl-NL" sz="2400" dirty="0" err="1">
                <a:solidFill>
                  <a:schemeClr val="bg1">
                    <a:lumMod val="50000"/>
                  </a:schemeClr>
                </a:solidFill>
              </a:rPr>
              <a:t>subgroepjes</a:t>
            </a:r>
            <a:r>
              <a:rPr lang="nl-NL" sz="2400" dirty="0">
                <a:solidFill>
                  <a:schemeClr val="bg1">
                    <a:lumMod val="50000"/>
                  </a:schemeClr>
                </a:solidFill>
              </a:rPr>
              <a:t> verder </a:t>
            </a:r>
            <a:r>
              <a:rPr lang="nl-NL" sz="2400" dirty="0" smtClean="0">
                <a:solidFill>
                  <a:schemeClr val="bg1">
                    <a:lumMod val="50000"/>
                  </a:schemeClr>
                </a:solidFill>
              </a:rPr>
              <a:t>een realistisch voorbeeld bedenken van een activiteit die je in een les zou kunnen uitvoeren</a:t>
            </a:r>
            <a:endParaRPr lang="nl-NL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0306" y="1695060"/>
            <a:ext cx="1720392" cy="1733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kstvak 5"/>
          <p:cNvSpPr txBox="1"/>
          <p:nvPr/>
        </p:nvSpPr>
        <p:spPr>
          <a:xfrm>
            <a:off x="7366877" y="3509198"/>
            <a:ext cx="10422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 smtClean="0">
                <a:solidFill>
                  <a:srgbClr val="C00000"/>
                </a:solidFill>
              </a:rPr>
              <a:t>15 min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999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374" y="575682"/>
            <a:ext cx="5761037" cy="255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374" y="5905839"/>
            <a:ext cx="5761037" cy="255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6864" y="5707402"/>
            <a:ext cx="622300" cy="652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kstvak 1"/>
          <p:cNvSpPr txBox="1"/>
          <p:nvPr/>
        </p:nvSpPr>
        <p:spPr>
          <a:xfrm>
            <a:off x="6683029" y="987175"/>
            <a:ext cx="17876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b="1" dirty="0" smtClean="0">
                <a:solidFill>
                  <a:schemeClr val="bg1">
                    <a:lumMod val="50000"/>
                  </a:schemeClr>
                </a:solidFill>
              </a:rPr>
              <a:t>Spelen!</a:t>
            </a:r>
            <a:endParaRPr lang="en-US" sz="4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Rechthoek 3"/>
          <p:cNvSpPr/>
          <p:nvPr/>
        </p:nvSpPr>
        <p:spPr>
          <a:xfrm>
            <a:off x="1331640" y="2413338"/>
            <a:ext cx="552636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nl-NL" sz="2400" u="sng" dirty="0">
                <a:solidFill>
                  <a:schemeClr val="bg1">
                    <a:lumMod val="50000"/>
                  </a:schemeClr>
                </a:solidFill>
              </a:rPr>
              <a:t>Opdracht </a:t>
            </a:r>
            <a:r>
              <a:rPr lang="nl-NL" sz="2400" u="sng" dirty="0" smtClean="0">
                <a:solidFill>
                  <a:schemeClr val="bg1">
                    <a:lumMod val="50000"/>
                  </a:schemeClr>
                </a:solidFill>
              </a:rPr>
              <a:t>2</a:t>
            </a:r>
          </a:p>
          <a:p>
            <a:r>
              <a:rPr lang="nl-NL" sz="2400" dirty="0" smtClean="0">
                <a:solidFill>
                  <a:schemeClr val="bg1">
                    <a:lumMod val="50000"/>
                  </a:schemeClr>
                </a:solidFill>
              </a:rPr>
              <a:t>Kies een ander kaartje uit de stapel </a:t>
            </a:r>
            <a:r>
              <a:rPr lang="nl-NL" sz="2400" i="1" dirty="0" smtClean="0">
                <a:solidFill>
                  <a:schemeClr val="bg1">
                    <a:lumMod val="50000"/>
                  </a:schemeClr>
                </a:solidFill>
              </a:rPr>
              <a:t>ICT werkvorm</a:t>
            </a:r>
            <a:r>
              <a:rPr lang="nl-NL" sz="2400" dirty="0" smtClean="0">
                <a:solidFill>
                  <a:schemeClr val="bg1">
                    <a:lumMod val="50000"/>
                  </a:schemeClr>
                </a:solidFill>
              </a:rPr>
              <a:t> die beter bij het onderwerp en de didactische werkvorm past dan de ICT-werkvorm die </a:t>
            </a:r>
            <a:r>
              <a:rPr lang="nl-NL" sz="2400" dirty="0">
                <a:solidFill>
                  <a:schemeClr val="bg1">
                    <a:lumMod val="50000"/>
                  </a:schemeClr>
                </a:solidFill>
              </a:rPr>
              <a:t>op het </a:t>
            </a:r>
            <a:r>
              <a:rPr lang="nl-NL" sz="2400" dirty="0" smtClean="0">
                <a:solidFill>
                  <a:schemeClr val="bg1">
                    <a:lumMod val="50000"/>
                  </a:schemeClr>
                </a:solidFill>
              </a:rPr>
              <a:t>kaartje </a:t>
            </a:r>
            <a:r>
              <a:rPr lang="nl-NL" sz="2400" dirty="0">
                <a:solidFill>
                  <a:schemeClr val="bg1">
                    <a:lumMod val="50000"/>
                  </a:schemeClr>
                </a:solidFill>
              </a:rPr>
              <a:t>staat.</a:t>
            </a:r>
          </a:p>
          <a:p>
            <a:endParaRPr lang="nl-NL" sz="2400" b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nl-NL" sz="2400" dirty="0">
                <a:solidFill>
                  <a:schemeClr val="bg1">
                    <a:lumMod val="50000"/>
                  </a:schemeClr>
                </a:solidFill>
              </a:rPr>
              <a:t>In </a:t>
            </a:r>
            <a:r>
              <a:rPr lang="nl-NL" sz="2400" dirty="0" err="1">
                <a:solidFill>
                  <a:schemeClr val="bg1">
                    <a:lumMod val="50000"/>
                  </a:schemeClr>
                </a:solidFill>
              </a:rPr>
              <a:t>subgroepjes</a:t>
            </a:r>
            <a:r>
              <a:rPr lang="nl-NL" sz="2400" dirty="0">
                <a:solidFill>
                  <a:schemeClr val="bg1">
                    <a:lumMod val="50000"/>
                  </a:schemeClr>
                </a:solidFill>
              </a:rPr>
              <a:t> verder uitwerken en in grote groep later terugkoppelen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804044"/>
            <a:ext cx="1962472" cy="1491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kstvak 2"/>
          <p:cNvSpPr txBox="1"/>
          <p:nvPr/>
        </p:nvSpPr>
        <p:spPr>
          <a:xfrm>
            <a:off x="7471949" y="3242049"/>
            <a:ext cx="906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>
                <a:solidFill>
                  <a:srgbClr val="C00000"/>
                </a:solidFill>
              </a:rPr>
              <a:t>15 min!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812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374" y="575682"/>
            <a:ext cx="5761037" cy="255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374" y="5905839"/>
            <a:ext cx="5761037" cy="255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6864" y="5707402"/>
            <a:ext cx="622300" cy="652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kstvak 1"/>
          <p:cNvSpPr txBox="1"/>
          <p:nvPr/>
        </p:nvSpPr>
        <p:spPr>
          <a:xfrm>
            <a:off x="6683029" y="987175"/>
            <a:ext cx="17876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b="1" dirty="0" smtClean="0">
                <a:solidFill>
                  <a:schemeClr val="bg1">
                    <a:lumMod val="50000"/>
                  </a:schemeClr>
                </a:solidFill>
              </a:rPr>
              <a:t>Spelen!</a:t>
            </a:r>
            <a:endParaRPr lang="en-US" sz="4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Rechthoek 3"/>
          <p:cNvSpPr/>
          <p:nvPr/>
        </p:nvSpPr>
        <p:spPr>
          <a:xfrm>
            <a:off x="1331640" y="2413338"/>
            <a:ext cx="552636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nl-NL" sz="2400" u="sng" dirty="0">
                <a:solidFill>
                  <a:schemeClr val="bg1">
                    <a:lumMod val="50000"/>
                  </a:schemeClr>
                </a:solidFill>
              </a:rPr>
              <a:t>Opdracht 3</a:t>
            </a:r>
            <a:endParaRPr lang="nl-NL" sz="2400" u="sng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nl-NL" sz="2400" dirty="0">
                <a:solidFill>
                  <a:schemeClr val="bg1">
                    <a:lumMod val="50000"/>
                  </a:schemeClr>
                </a:solidFill>
              </a:rPr>
              <a:t>Content: </a:t>
            </a:r>
            <a:r>
              <a:rPr lang="nl-NL" sz="2400" b="1" dirty="0" smtClean="0">
                <a:solidFill>
                  <a:schemeClr val="bg1">
                    <a:lumMod val="50000"/>
                  </a:schemeClr>
                </a:solidFill>
              </a:rPr>
              <a:t>Eigen </a:t>
            </a:r>
            <a:r>
              <a:rPr lang="nl-NL" sz="2400" b="1" dirty="0" err="1" smtClean="0">
                <a:solidFill>
                  <a:schemeClr val="bg1">
                    <a:lumMod val="50000"/>
                  </a:schemeClr>
                </a:solidFill>
              </a:rPr>
              <a:t>vakinhoud</a:t>
            </a:r>
            <a:r>
              <a:rPr lang="nl-NL" sz="2400" b="1" dirty="0" smtClean="0">
                <a:solidFill>
                  <a:schemeClr val="bg1">
                    <a:lumMod val="50000"/>
                  </a:schemeClr>
                </a:solidFill>
              </a:rPr>
              <a:t> bepalen</a:t>
            </a:r>
            <a:endParaRPr lang="nl-NL" sz="2400" b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nl-NL" sz="2400" dirty="0">
                <a:solidFill>
                  <a:schemeClr val="bg1">
                    <a:lumMod val="50000"/>
                  </a:schemeClr>
                </a:solidFill>
              </a:rPr>
              <a:t>Didactische werkvorm: </a:t>
            </a:r>
            <a:r>
              <a:rPr lang="nl-NL" sz="2400" b="1" dirty="0">
                <a:solidFill>
                  <a:schemeClr val="bg1">
                    <a:lumMod val="50000"/>
                  </a:schemeClr>
                </a:solidFill>
              </a:rPr>
              <a:t>Kaartje trekken</a:t>
            </a:r>
          </a:p>
          <a:p>
            <a:r>
              <a:rPr lang="nl-NL" sz="2400" dirty="0">
                <a:solidFill>
                  <a:schemeClr val="bg1">
                    <a:lumMod val="50000"/>
                  </a:schemeClr>
                </a:solidFill>
              </a:rPr>
              <a:t>ICT werkvorm: </a:t>
            </a:r>
            <a:r>
              <a:rPr lang="nl-NL" sz="2400" b="1" dirty="0" smtClean="0">
                <a:solidFill>
                  <a:schemeClr val="bg1">
                    <a:lumMod val="50000"/>
                  </a:schemeClr>
                </a:solidFill>
              </a:rPr>
              <a:t>Kies zoveel mogelijk ICT-toepassingen</a:t>
            </a:r>
            <a:endParaRPr lang="nl-NL" sz="2400" b="1" dirty="0">
              <a:solidFill>
                <a:schemeClr val="bg1">
                  <a:lumMod val="50000"/>
                </a:schemeClr>
              </a:solidFill>
            </a:endParaRPr>
          </a:p>
          <a:p>
            <a:endParaRPr lang="nl-NL" sz="2400" b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nl-NL" sz="2400" dirty="0">
                <a:solidFill>
                  <a:schemeClr val="bg1">
                    <a:lumMod val="50000"/>
                  </a:schemeClr>
                </a:solidFill>
              </a:rPr>
              <a:t>In </a:t>
            </a:r>
            <a:r>
              <a:rPr lang="nl-NL" sz="2400" dirty="0" err="1">
                <a:solidFill>
                  <a:schemeClr val="bg1">
                    <a:lumMod val="50000"/>
                  </a:schemeClr>
                </a:solidFill>
              </a:rPr>
              <a:t>subgroepjes</a:t>
            </a:r>
            <a:r>
              <a:rPr lang="nl-NL" sz="2400" dirty="0">
                <a:solidFill>
                  <a:schemeClr val="bg1">
                    <a:lumMod val="50000"/>
                  </a:schemeClr>
                </a:solidFill>
              </a:rPr>
              <a:t> verder uitwerken en in grote groep later terugkoppelen</a:t>
            </a:r>
          </a:p>
        </p:txBody>
      </p:sp>
      <p:sp>
        <p:nvSpPr>
          <p:cNvPr id="3" name="Tekstvak 2"/>
          <p:cNvSpPr txBox="1"/>
          <p:nvPr/>
        </p:nvSpPr>
        <p:spPr>
          <a:xfrm>
            <a:off x="7293146" y="3041610"/>
            <a:ext cx="906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>
                <a:solidFill>
                  <a:srgbClr val="C00000"/>
                </a:solidFill>
              </a:rPr>
              <a:t>15 min!</a:t>
            </a:r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4755" y="1608943"/>
            <a:ext cx="1502798" cy="1432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1219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374" y="575682"/>
            <a:ext cx="5761037" cy="255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374" y="5905839"/>
            <a:ext cx="5761037" cy="255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6864" y="5707402"/>
            <a:ext cx="622300" cy="652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kstvak 2"/>
          <p:cNvSpPr txBox="1"/>
          <p:nvPr/>
        </p:nvSpPr>
        <p:spPr>
          <a:xfrm>
            <a:off x="2627784" y="1102296"/>
            <a:ext cx="61806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err="1" smtClean="0">
                <a:solidFill>
                  <a:schemeClr val="bg1">
                    <a:lumMod val="50000"/>
                  </a:schemeClr>
                </a:solidFill>
              </a:rPr>
              <a:t>Selecteren</a:t>
            </a:r>
            <a:r>
              <a:rPr lang="en-US" sz="4000" b="1" dirty="0" smtClean="0">
                <a:solidFill>
                  <a:schemeClr val="bg1">
                    <a:lumMod val="50000"/>
                  </a:schemeClr>
                </a:solidFill>
              </a:rPr>
              <a:t> ICT-</a:t>
            </a:r>
            <a:r>
              <a:rPr lang="en-US" sz="4000" b="1" dirty="0" err="1" smtClean="0">
                <a:solidFill>
                  <a:schemeClr val="bg1">
                    <a:lumMod val="50000"/>
                  </a:schemeClr>
                </a:solidFill>
              </a:rPr>
              <a:t>toepassingen</a:t>
            </a:r>
            <a:endParaRPr lang="en-US" sz="4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Rechthoek 3"/>
          <p:cNvSpPr/>
          <p:nvPr/>
        </p:nvSpPr>
        <p:spPr>
          <a:xfrm>
            <a:off x="427088" y="2120187"/>
            <a:ext cx="824936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nl-NL" sz="2400" dirty="0" smtClean="0">
                <a:solidFill>
                  <a:schemeClr val="bg1">
                    <a:lumMod val="50000"/>
                  </a:schemeClr>
                </a:solidFill>
              </a:rPr>
              <a:t>Overwegen </a:t>
            </a:r>
            <a:r>
              <a:rPr lang="nl-NL" sz="2400" dirty="0">
                <a:solidFill>
                  <a:schemeClr val="bg1">
                    <a:lumMod val="50000"/>
                  </a:schemeClr>
                </a:solidFill>
              </a:rPr>
              <a:t>(toegevoegde waarde voor leren?)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2400" dirty="0" err="1">
                <a:solidFill>
                  <a:schemeClr val="bg1">
                    <a:lumMod val="50000"/>
                  </a:schemeClr>
                </a:solidFill>
              </a:rPr>
              <a:t>Leerdoelen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50000"/>
                  </a:schemeClr>
                </a:solidFill>
              </a:rPr>
              <a:t>analyseren</a:t>
            </a: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nl-NL" sz="2400" dirty="0">
                <a:solidFill>
                  <a:schemeClr val="bg1">
                    <a:lumMod val="50000"/>
                  </a:schemeClr>
                </a:solidFill>
              </a:rPr>
              <a:t>Leerinhouden identificeren (o.a. hoe kan </a:t>
            </a:r>
            <a:r>
              <a:rPr lang="nl-NL" sz="2400" dirty="0" smtClean="0">
                <a:solidFill>
                  <a:schemeClr val="bg1">
                    <a:lumMod val="50000"/>
                  </a:schemeClr>
                </a:solidFill>
              </a:rPr>
              <a:t>bestaande </a:t>
            </a:r>
            <a:r>
              <a:rPr lang="en-US" sz="2400" dirty="0" err="1" smtClean="0">
                <a:solidFill>
                  <a:schemeClr val="bg1">
                    <a:lumMod val="50000"/>
                  </a:schemeClr>
                </a:solidFill>
              </a:rPr>
              <a:t>leerstof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50000"/>
                  </a:schemeClr>
                </a:solidFill>
              </a:rPr>
              <a:t>worden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50000"/>
                  </a:schemeClr>
                </a:solidFill>
              </a:rPr>
              <a:t>verrijkt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?)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nl-NL" sz="2400" dirty="0">
                <a:solidFill>
                  <a:schemeClr val="bg1">
                    <a:lumMod val="50000"/>
                  </a:schemeClr>
                </a:solidFill>
              </a:rPr>
              <a:t>Beoordelen de overwogen leertechnologieën: (o.a. </a:t>
            </a:r>
            <a:r>
              <a:rPr lang="nl-NL" sz="2400" dirty="0" smtClean="0">
                <a:solidFill>
                  <a:schemeClr val="bg1">
                    <a:lumMod val="50000"/>
                  </a:schemeClr>
                </a:solidFill>
              </a:rPr>
              <a:t>zullen de </a:t>
            </a:r>
            <a:r>
              <a:rPr lang="nl-NL" sz="2400" dirty="0">
                <a:solidFill>
                  <a:schemeClr val="bg1">
                    <a:lumMod val="50000"/>
                  </a:schemeClr>
                </a:solidFill>
              </a:rPr>
              <a:t>tools </a:t>
            </a:r>
            <a:r>
              <a:rPr lang="nl-NL" sz="2400" dirty="0" err="1">
                <a:solidFill>
                  <a:schemeClr val="bg1">
                    <a:lumMod val="50000"/>
                  </a:schemeClr>
                </a:solidFill>
              </a:rPr>
              <a:t>lerenden</a:t>
            </a:r>
            <a:r>
              <a:rPr lang="nl-NL" sz="2400" dirty="0">
                <a:solidFill>
                  <a:schemeClr val="bg1">
                    <a:lumMod val="50000"/>
                  </a:schemeClr>
                </a:solidFill>
              </a:rPr>
              <a:t> aanmoedigen leermaterialen </a:t>
            </a:r>
            <a:r>
              <a:rPr lang="nl-NL" sz="2400" dirty="0" smtClean="0">
                <a:solidFill>
                  <a:schemeClr val="bg1">
                    <a:lumMod val="50000"/>
                  </a:schemeClr>
                </a:solidFill>
              </a:rPr>
              <a:t>te bestuderen </a:t>
            </a:r>
            <a:r>
              <a:rPr lang="nl-NL" sz="2400" dirty="0">
                <a:solidFill>
                  <a:schemeClr val="bg1">
                    <a:lumMod val="50000"/>
                  </a:schemeClr>
                </a:solidFill>
              </a:rPr>
              <a:t>en toe te passen, onderliggende didactiek)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nl-NL" sz="2400" dirty="0">
                <a:solidFill>
                  <a:schemeClr val="bg1">
                    <a:lumMod val="50000"/>
                  </a:schemeClr>
                </a:solidFill>
              </a:rPr>
              <a:t>Selecteren en implementeren van de beste applicatie</a:t>
            </a:r>
            <a:r>
              <a:rPr lang="nl-NL" sz="2400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nl-NL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hthoek 4"/>
          <p:cNvSpPr/>
          <p:nvPr/>
        </p:nvSpPr>
        <p:spPr>
          <a:xfrm>
            <a:off x="723752" y="5189655"/>
            <a:ext cx="74435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dirty="0" smtClean="0">
                <a:solidFill>
                  <a:schemeClr val="bg1">
                    <a:lumMod val="50000"/>
                  </a:schemeClr>
                </a:solidFill>
              </a:rPr>
              <a:t>Lees meer</a:t>
            </a:r>
            <a:br>
              <a:rPr lang="nl-NL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nl-NL" dirty="0" smtClean="0">
                <a:hlinkClick r:id="rId4"/>
              </a:rPr>
              <a:t>Wilfred Rubens: Stappenplan </a:t>
            </a:r>
            <a:r>
              <a:rPr lang="nl-NL" dirty="0">
                <a:hlinkClick r:id="rId4"/>
              </a:rPr>
              <a:t>selectie ICT-applicaties binnen het onderwijs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68497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374" y="575682"/>
            <a:ext cx="5761037" cy="255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374" y="5905839"/>
            <a:ext cx="5761037" cy="255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6864" y="5707402"/>
            <a:ext cx="622300" cy="652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kstvak 1"/>
          <p:cNvSpPr txBox="1"/>
          <p:nvPr/>
        </p:nvSpPr>
        <p:spPr>
          <a:xfrm>
            <a:off x="5409435" y="1124744"/>
            <a:ext cx="302255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b="1" dirty="0" smtClean="0">
                <a:solidFill>
                  <a:schemeClr val="bg1">
                    <a:lumMod val="50000"/>
                  </a:schemeClr>
                </a:solidFill>
              </a:rPr>
              <a:t>Meer weten?</a:t>
            </a:r>
            <a:endParaRPr lang="en-US" sz="4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122" name="Picture 2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216" y="2060848"/>
            <a:ext cx="7315200" cy="168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hthoek 4"/>
          <p:cNvSpPr/>
          <p:nvPr/>
        </p:nvSpPr>
        <p:spPr>
          <a:xfrm>
            <a:off x="2714721" y="4272289"/>
            <a:ext cx="382034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l-NL" sz="2400" dirty="0" smtClean="0">
                <a:solidFill>
                  <a:schemeClr val="bg1">
                    <a:lumMod val="50000"/>
                  </a:schemeClr>
                </a:solidFill>
              </a:rPr>
              <a:t>Meer over </a:t>
            </a:r>
            <a:r>
              <a:rPr lang="nl-NL" sz="2400" dirty="0" smtClean="0">
                <a:solidFill>
                  <a:schemeClr val="bg1">
                    <a:lumMod val="50000"/>
                  </a:schemeClr>
                </a:solidFill>
                <a:hlinkClick r:id="rId5"/>
              </a:rPr>
              <a:t>TPACK, the game </a:t>
            </a:r>
            <a:endParaRPr lang="nl-NL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nl-NL" sz="2400" dirty="0" smtClean="0">
                <a:solidFill>
                  <a:schemeClr val="bg1">
                    <a:lumMod val="50000"/>
                  </a:schemeClr>
                </a:solidFill>
              </a:rPr>
              <a:t>en </a:t>
            </a:r>
          </a:p>
          <a:p>
            <a:pPr algn="ctr"/>
            <a:r>
              <a:rPr lang="nl-NL" sz="2400" dirty="0" smtClean="0">
                <a:solidFill>
                  <a:schemeClr val="bg1">
                    <a:lumMod val="50000"/>
                  </a:schemeClr>
                </a:solidFill>
                <a:hlinkClick r:id="rId7"/>
              </a:rPr>
              <a:t>andere </a:t>
            </a:r>
            <a:r>
              <a:rPr lang="nl-NL" sz="2400" dirty="0" err="1" smtClean="0">
                <a:solidFill>
                  <a:schemeClr val="bg1">
                    <a:lumMod val="50000"/>
                  </a:schemeClr>
                </a:solidFill>
                <a:hlinkClick r:id="rId7"/>
              </a:rPr>
              <a:t>blogposts</a:t>
            </a:r>
            <a:r>
              <a:rPr lang="nl-NL" sz="2400" dirty="0" smtClean="0">
                <a:solidFill>
                  <a:schemeClr val="bg1">
                    <a:lumMod val="50000"/>
                  </a:schemeClr>
                </a:solidFill>
                <a:hlinkClick r:id="rId7"/>
              </a:rPr>
              <a:t> </a:t>
            </a:r>
            <a:r>
              <a:rPr lang="nl-NL" sz="2400" dirty="0" smtClean="0">
                <a:solidFill>
                  <a:schemeClr val="bg1">
                    <a:lumMod val="50000"/>
                  </a:schemeClr>
                </a:solidFill>
              </a:rPr>
              <a:t>over TPACK</a:t>
            </a:r>
          </a:p>
          <a:p>
            <a:pPr algn="ctr"/>
            <a:r>
              <a:rPr lang="nl-NL" sz="2400" dirty="0">
                <a:solidFill>
                  <a:schemeClr val="bg1">
                    <a:lumMod val="50000"/>
                  </a:schemeClr>
                </a:solidFill>
              </a:rPr>
              <a:t>o</a:t>
            </a:r>
            <a:r>
              <a:rPr lang="nl-NL" sz="2400" dirty="0" smtClean="0">
                <a:solidFill>
                  <a:schemeClr val="bg1">
                    <a:lumMod val="50000"/>
                  </a:schemeClr>
                </a:solidFill>
              </a:rPr>
              <a:t>p </a:t>
            </a:r>
            <a:r>
              <a:rPr lang="nl-NL" sz="2400" dirty="0" smtClean="0">
                <a:solidFill>
                  <a:schemeClr val="bg1">
                    <a:lumMod val="50000"/>
                  </a:schemeClr>
                </a:solidFill>
                <a:hlinkClick r:id="rId8"/>
              </a:rPr>
              <a:t>2beJAMmed</a:t>
            </a: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24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374" y="575682"/>
            <a:ext cx="5761037" cy="255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374" y="5905839"/>
            <a:ext cx="5761037" cy="255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6864" y="5707402"/>
            <a:ext cx="622300" cy="652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kstvak 1"/>
          <p:cNvSpPr txBox="1"/>
          <p:nvPr/>
        </p:nvSpPr>
        <p:spPr>
          <a:xfrm>
            <a:off x="4788024" y="1124744"/>
            <a:ext cx="39635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b="1" dirty="0" smtClean="0">
                <a:solidFill>
                  <a:schemeClr val="bg1">
                    <a:lumMod val="50000"/>
                  </a:schemeClr>
                </a:solidFill>
              </a:rPr>
              <a:t>Nog meer weten?</a:t>
            </a:r>
            <a:endParaRPr lang="en-US" sz="4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146" name="Picture 2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958" y="2946501"/>
            <a:ext cx="1993260" cy="2760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jdelijke aanduiding voor inhoud 2"/>
          <p:cNvSpPr txBox="1">
            <a:spLocks/>
          </p:cNvSpPr>
          <p:nvPr/>
        </p:nvSpPr>
        <p:spPr>
          <a:xfrm>
            <a:off x="724814" y="1832630"/>
            <a:ext cx="7800156" cy="27104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400" dirty="0" smtClean="0">
                <a:hlinkClick r:id="rId7"/>
              </a:rPr>
              <a:t>mbo.kennisnet.nl </a:t>
            </a:r>
            <a:endParaRPr lang="nl-NL" sz="2400" dirty="0" smtClean="0"/>
          </a:p>
          <a:p>
            <a:pPr algn="l"/>
            <a:r>
              <a:rPr lang="nl-NL" sz="2400" dirty="0" smtClean="0">
                <a:hlinkClick r:id="rId8"/>
              </a:rPr>
              <a:t>marktplaatsmbo.nl</a:t>
            </a:r>
            <a:r>
              <a:rPr lang="nl-NL" sz="2400" dirty="0" smtClean="0"/>
              <a:t> (TPACK-spel Nova College)</a:t>
            </a:r>
          </a:p>
          <a:p>
            <a:pPr algn="l"/>
            <a:r>
              <a:rPr lang="nl-NL" sz="2400" dirty="0" smtClean="0">
                <a:hlinkClick r:id="rId9"/>
              </a:rPr>
              <a:t>www.tpack.nl</a:t>
            </a:r>
            <a:endParaRPr lang="nl-NL" sz="2400" dirty="0" smtClean="0"/>
          </a:p>
          <a:p>
            <a:pPr algn="l"/>
            <a:r>
              <a:rPr lang="nl-NL" sz="2400" dirty="0" smtClean="0">
                <a:hlinkClick r:id="rId10"/>
              </a:rPr>
              <a:t>Folders bestellen of downloaden</a:t>
            </a:r>
            <a:r>
              <a:rPr lang="nl-NL" sz="2400" dirty="0" smtClean="0"/>
              <a:t> ( zie onderzoek)</a:t>
            </a:r>
          </a:p>
          <a:p>
            <a:endParaRPr lang="nl-NL" dirty="0" smtClean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51654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374" y="575682"/>
            <a:ext cx="5761037" cy="255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374" y="5905839"/>
            <a:ext cx="5761037" cy="255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6864" y="5707402"/>
            <a:ext cx="622300" cy="652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kstvak 1"/>
          <p:cNvSpPr txBox="1"/>
          <p:nvPr/>
        </p:nvSpPr>
        <p:spPr>
          <a:xfrm>
            <a:off x="5409435" y="1124744"/>
            <a:ext cx="27805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b="1" dirty="0" smtClean="0">
                <a:solidFill>
                  <a:schemeClr val="bg1">
                    <a:lumMod val="50000"/>
                  </a:schemeClr>
                </a:solidFill>
              </a:rPr>
              <a:t>Meer leren?</a:t>
            </a:r>
            <a:endParaRPr lang="en-US" sz="4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170" name="Picture 2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692" y="2009051"/>
            <a:ext cx="8534400" cy="205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hthoek 2"/>
          <p:cNvSpPr/>
          <p:nvPr/>
        </p:nvSpPr>
        <p:spPr>
          <a:xfrm>
            <a:off x="2844536" y="4063276"/>
            <a:ext cx="388433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DINGEN.ZUYD.NL</a:t>
            </a:r>
          </a:p>
        </p:txBody>
      </p:sp>
    </p:spTree>
    <p:extLst>
      <p:ext uri="{BB962C8B-B14F-4D97-AF65-F5344CB8AC3E}">
        <p14:creationId xmlns:p14="http://schemas.microsoft.com/office/powerpoint/2010/main" val="3188185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374" y="575682"/>
            <a:ext cx="5761037" cy="255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374" y="5905839"/>
            <a:ext cx="5761037" cy="255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6864" y="5707402"/>
            <a:ext cx="622300" cy="652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kstvak 1"/>
          <p:cNvSpPr txBox="1"/>
          <p:nvPr/>
        </p:nvSpPr>
        <p:spPr>
          <a:xfrm>
            <a:off x="592444" y="1093406"/>
            <a:ext cx="20372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b="1" dirty="0" smtClean="0">
                <a:solidFill>
                  <a:schemeClr val="bg1">
                    <a:lumMod val="50000"/>
                  </a:schemeClr>
                </a:solidFill>
              </a:rPr>
              <a:t>Met dank aan:</a:t>
            </a:r>
            <a:endParaRPr lang="en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Tekstvak 2"/>
          <p:cNvSpPr txBox="1"/>
          <p:nvPr/>
        </p:nvSpPr>
        <p:spPr>
          <a:xfrm>
            <a:off x="683568" y="1473687"/>
            <a:ext cx="80648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nl-NL" dirty="0" smtClean="0">
                <a:solidFill>
                  <a:schemeClr val="bg1">
                    <a:lumMod val="50000"/>
                  </a:schemeClr>
                </a:solidFill>
              </a:rPr>
              <a:t>Petra </a:t>
            </a:r>
            <a:r>
              <a:rPr lang="nl-NL" dirty="0" err="1" smtClean="0">
                <a:solidFill>
                  <a:schemeClr val="bg1">
                    <a:lumMod val="50000"/>
                  </a:schemeClr>
                </a:solidFill>
              </a:rPr>
              <a:t>Fisser</a:t>
            </a:r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hlinkClick r:id="rId5"/>
              </a:rPr>
              <a:t>http://www.slideshare.net/pfisser/2011-0421-fisser-tpack-kennisnet-vlootschouw</a:t>
            </a:r>
            <a:endParaRPr lang="en-US" sz="12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nl-NL" dirty="0" smtClean="0">
                <a:solidFill>
                  <a:schemeClr val="bg1">
                    <a:lumMod val="50000"/>
                  </a:schemeClr>
                </a:solidFill>
              </a:rPr>
              <a:t>Wilfred Rubens</a:t>
            </a:r>
          </a:p>
          <a:p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hlinkClick r:id="rId6"/>
              </a:rPr>
              <a:t>http://www.slideshare.net/wrubens/werken-met-tpack</a:t>
            </a:r>
            <a:endParaRPr lang="en-US" sz="12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nl-NL" dirty="0" smtClean="0">
                <a:solidFill>
                  <a:schemeClr val="bg1">
                    <a:lumMod val="50000"/>
                  </a:schemeClr>
                </a:solidFill>
              </a:rPr>
              <a:t>Kennisnet</a:t>
            </a:r>
          </a:p>
          <a:p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hlinkClick r:id="rId7"/>
              </a:rPr>
              <a:t>http://www.marktplaatsmbo.nl/bronnen/details/24,3604/aan-de-slag-met-ict-in-uw-onderwijs</a:t>
            </a:r>
            <a:endParaRPr lang="en-US" sz="1200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en-US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769864"/>
            <a:ext cx="1430869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hthoek 4"/>
          <p:cNvSpPr/>
          <p:nvPr/>
        </p:nvSpPr>
        <p:spPr>
          <a:xfrm>
            <a:off x="1303646" y="5421175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l-NL" sz="1000" dirty="0"/>
              <a:t>Dit werk is </a:t>
            </a:r>
            <a:r>
              <a:rPr lang="nl-NL" sz="1000" dirty="0" err="1"/>
              <a:t>gelicenseerd</a:t>
            </a:r>
            <a:r>
              <a:rPr lang="nl-NL" sz="1000" dirty="0"/>
              <a:t> onder een </a:t>
            </a:r>
            <a:r>
              <a:rPr lang="nl-NL" sz="1000" dirty="0">
                <a:hlinkClick r:id="rId9"/>
              </a:rPr>
              <a:t>Creative </a:t>
            </a:r>
            <a:r>
              <a:rPr lang="nl-NL" sz="1000" dirty="0" err="1">
                <a:hlinkClick r:id="rId9"/>
              </a:rPr>
              <a:t>Commons</a:t>
            </a:r>
            <a:r>
              <a:rPr lang="nl-NL" sz="1000" dirty="0">
                <a:hlinkClick r:id="rId9"/>
              </a:rPr>
              <a:t> Naamsvermelding-</a:t>
            </a:r>
            <a:r>
              <a:rPr lang="nl-NL" sz="1000" dirty="0" err="1">
                <a:hlinkClick r:id="rId9"/>
              </a:rPr>
              <a:t>GelijkDelen</a:t>
            </a:r>
            <a:r>
              <a:rPr lang="nl-NL" sz="1000" dirty="0">
                <a:hlinkClick r:id="rId9"/>
              </a:rPr>
              <a:t> 3.0 Nederland licentie</a:t>
            </a:r>
            <a:endParaRPr lang="en-US" sz="1000" dirty="0"/>
          </a:p>
        </p:txBody>
      </p:sp>
      <p:sp>
        <p:nvSpPr>
          <p:cNvPr id="6" name="Rechthoek 5"/>
          <p:cNvSpPr/>
          <p:nvPr/>
        </p:nvSpPr>
        <p:spPr>
          <a:xfrm>
            <a:off x="3694708" y="3642704"/>
            <a:ext cx="455818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4000" b="1" dirty="0" smtClean="0">
                <a:solidFill>
                  <a:srgbClr val="FF0000"/>
                </a:solidFill>
              </a:rPr>
              <a:t>I-adviseurs</a:t>
            </a:r>
          </a:p>
          <a:p>
            <a:r>
              <a:rPr lang="en-US" sz="2000" i="1" u="sng" dirty="0" smtClean="0">
                <a:solidFill>
                  <a:schemeClr val="bg1">
                    <a:lumMod val="50000"/>
                  </a:schemeClr>
                </a:solidFill>
                <a:hlinkClick r:id="rId10"/>
              </a:rPr>
              <a:t>Harry </a:t>
            </a:r>
            <a:r>
              <a:rPr lang="en-US" sz="2000" i="1" u="sng" dirty="0">
                <a:solidFill>
                  <a:schemeClr val="bg1">
                    <a:lumMod val="50000"/>
                  </a:schemeClr>
                </a:solidFill>
                <a:hlinkClick r:id="rId10"/>
              </a:rPr>
              <a:t>Vaessen</a:t>
            </a:r>
            <a:r>
              <a:rPr lang="en-US" sz="2000" i="1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2000" i="1" u="sng" dirty="0">
                <a:solidFill>
                  <a:schemeClr val="bg1">
                    <a:lumMod val="50000"/>
                  </a:schemeClr>
                </a:solidFill>
                <a:hlinkClick r:id="rId11"/>
              </a:rPr>
              <a:t>Jack Pleumeekers</a:t>
            </a:r>
            <a:r>
              <a:rPr lang="en-US" sz="2000" i="1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2000" i="1" u="sng" dirty="0">
                <a:solidFill>
                  <a:schemeClr val="bg1">
                    <a:lumMod val="50000"/>
                  </a:schemeClr>
                </a:solidFill>
                <a:hlinkClick r:id="rId12"/>
              </a:rPr>
              <a:t>Judith van Hooijdonk</a:t>
            </a:r>
            <a:r>
              <a:rPr lang="en-US" sz="2000" i="1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2000" i="1" u="sng" dirty="0">
                <a:solidFill>
                  <a:schemeClr val="bg1">
                    <a:lumMod val="50000"/>
                  </a:schemeClr>
                </a:solidFill>
                <a:hlinkClick r:id="rId13"/>
              </a:rPr>
              <a:t>Marcel Schmitz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 en </a:t>
            </a:r>
            <a:r>
              <a:rPr lang="en-US" sz="2000" i="1" u="sng" dirty="0">
                <a:solidFill>
                  <a:schemeClr val="bg1">
                    <a:lumMod val="50000"/>
                  </a:schemeClr>
                </a:solidFill>
                <a:hlinkClick r:id="rId14"/>
              </a:rPr>
              <a:t>Rienke Schutte</a:t>
            </a:r>
            <a:endParaRPr lang="en-US" sz="2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688" y="3300413"/>
            <a:ext cx="5761037" cy="255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4274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chemeClr val="accent4">
              <a:lumMod val="75000"/>
            </a:schemeClr>
          </a:solidFill>
          <a:headEnd type="arrow"/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414</TotalTime>
  <Words>552</Words>
  <Application>Microsoft Office PowerPoint</Application>
  <PresentationFormat>Diavoorstelling (4:3)</PresentationFormat>
  <Paragraphs>101</Paragraphs>
  <Slides>16</Slides>
  <Notes>7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16</vt:i4>
      </vt:variant>
    </vt:vector>
  </HeadingPairs>
  <TitlesOfParts>
    <vt:vector size="17" baseType="lpstr">
      <vt:lpstr>Kantoorthema</vt:lpstr>
      <vt:lpstr>TPACK Technological Pedagogical Content Knowledge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Hogeschool Zuyd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Judith van Hooijdonk</dc:creator>
  <cp:lastModifiedBy>Judith van Hooijdonk</cp:lastModifiedBy>
  <cp:revision>28</cp:revision>
  <dcterms:created xsi:type="dcterms:W3CDTF">2012-09-17T13:51:27Z</dcterms:created>
  <dcterms:modified xsi:type="dcterms:W3CDTF">2012-09-18T13:25:49Z</dcterms:modified>
</cp:coreProperties>
</file>